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sldIdLst>
    <p:sldId id="256" r:id="rId4"/>
    <p:sldId id="260" r:id="rId5"/>
    <p:sldId id="258" r:id="rId6"/>
    <p:sldId id="257" r:id="rId7"/>
    <p:sldId id="259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62" r:id="rId16"/>
    <p:sldId id="263" r:id="rId17"/>
    <p:sldId id="26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8" autoAdjust="0"/>
    <p:restoredTop sz="86410" autoAdjust="0"/>
  </p:normalViewPr>
  <p:slideViewPr>
    <p:cSldViewPr snapToGrid="0">
      <p:cViewPr>
        <p:scale>
          <a:sx n="164" d="100"/>
          <a:sy n="164" d="100"/>
        </p:scale>
        <p:origin x="168" y="20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20.svg"/><Relationship Id="rId12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5.png"/><Relationship Id="rId9" Type="http://schemas.openxmlformats.org/officeDocument/2006/relationships/image" Target="../media/image2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furniture, curtain, lit, dark&#10;&#10;Description automatically generated">
            <a:extLst>
              <a:ext uri="{FF2B5EF4-FFF2-40B4-BE49-F238E27FC236}">
                <a16:creationId xmlns:a16="http://schemas.microsoft.com/office/drawing/2014/main" id="{08F41F8B-F45C-0143-DBFB-8291CFE6AD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922"/>
            <a:ext cx="12192000" cy="6573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08B2AB-1AF2-C3EC-A0DA-7900482B4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82"/>
            <a:ext cx="9144000" cy="23066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C045E-7E31-838B-3E84-BF7CAB2CB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90281"/>
            <a:ext cx="9144000" cy="14202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0E09F665-1CDC-0B16-708D-E8AD544B3FB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437" y="0"/>
            <a:ext cx="2394563" cy="13716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C1C6F0CE-A001-978A-D698-EB6C97BB9BA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4153" y="2310319"/>
            <a:ext cx="10583694" cy="734379"/>
          </a:xfrm>
          <a:prstGeom prst="rect">
            <a:avLst/>
          </a:prstGeom>
        </p:spPr>
      </p:pic>
      <p:pic>
        <p:nvPicPr>
          <p:cNvPr id="9" name="Picture 8" descr="Patch My PC&#10;&#10;Description automatically generated">
            <a:extLst>
              <a:ext uri="{FF2B5EF4-FFF2-40B4-BE49-F238E27FC236}">
                <a16:creationId xmlns:a16="http://schemas.microsoft.com/office/drawing/2014/main" id="{4BD22D82-402F-6970-2ECD-D1C210EC6F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34604" y="5159829"/>
            <a:ext cx="2130071" cy="154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3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874FAA7-EB4D-5A79-909E-CB927AFCC6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3" name="Picture 2" descr="A bright light in the dark&#10;&#10;Description automatically generated with low confidence">
            <a:extLst>
              <a:ext uri="{FF2B5EF4-FFF2-40B4-BE49-F238E27FC236}">
                <a16:creationId xmlns:a16="http://schemas.microsoft.com/office/drawing/2014/main" id="{91CD3819-7A9B-F720-70A3-7B872324A26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890"/>
            <a:ext cx="12192000" cy="54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21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3096-6483-1CC6-4263-E4B2B2BA6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1DBF5-0D97-AF7D-8580-655BDCEA9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CF4BF5-B720-F392-649B-33EED0985E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871BDB1C-D88C-7CC2-5D66-47039F1538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6" name="Picture 5" descr="A bright light in the dark&#10;&#10;Description automatically generated with low confidence">
            <a:extLst>
              <a:ext uri="{FF2B5EF4-FFF2-40B4-BE49-F238E27FC236}">
                <a16:creationId xmlns:a16="http://schemas.microsoft.com/office/drawing/2014/main" id="{FD4377E8-3ADD-0761-D9FD-6ECE3AC6B38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890"/>
            <a:ext cx="12192000" cy="54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040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4D4F0-46DF-66A6-26A5-6711090C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114DA3-16F3-B40E-F37B-43106F3CF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23AD4-4C10-E69E-AE5E-B65F2FA78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BEAC8699-2117-4549-6791-6D861DDB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6" name="Picture 5" descr="A bright light in the dark&#10;&#10;Description automatically generated with low confidence">
            <a:extLst>
              <a:ext uri="{FF2B5EF4-FFF2-40B4-BE49-F238E27FC236}">
                <a16:creationId xmlns:a16="http://schemas.microsoft.com/office/drawing/2014/main" id="{8BCE0FEA-9E41-7403-4145-D26AF4DB3F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890"/>
            <a:ext cx="12192000" cy="54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012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ve the Dat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light, laser&#10;&#10;Description automatically generated">
            <a:extLst>
              <a:ext uri="{FF2B5EF4-FFF2-40B4-BE49-F238E27FC236}">
                <a16:creationId xmlns:a16="http://schemas.microsoft.com/office/drawing/2014/main" id="{48F13E26-BB6A-2E5C-467C-A6108F26EC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078" y="0"/>
            <a:ext cx="11083844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972AC3D-8D22-4BAC-9CF2-F632CE7B02B7}"/>
              </a:ext>
            </a:extLst>
          </p:cNvPr>
          <p:cNvSpPr txBox="1"/>
          <p:nvPr userDrawn="1"/>
        </p:nvSpPr>
        <p:spPr>
          <a:xfrm>
            <a:off x="2490569" y="4896373"/>
            <a:ext cx="292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29 Oct – 1 Nov, 2023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A0CFB5-AC88-4715-B062-536A9CDF734E}"/>
              </a:ext>
            </a:extLst>
          </p:cNvPr>
          <p:cNvSpPr txBox="1"/>
          <p:nvPr userDrawn="1"/>
        </p:nvSpPr>
        <p:spPr>
          <a:xfrm>
            <a:off x="6814658" y="4896373"/>
            <a:ext cx="2841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5-9 May, 2024</a:t>
            </a:r>
          </a:p>
        </p:txBody>
      </p:sp>
      <p:pic>
        <p:nvPicPr>
          <p:cNvPr id="7" name="Picture 6" descr="A sign with palm trees and a building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751ED804-76A9-B63A-770C-A584CE6BCD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1208" y="2039768"/>
            <a:ext cx="2981763" cy="2981763"/>
          </a:xfrm>
          <a:prstGeom prst="rect">
            <a:avLst/>
          </a:prstGeom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9CE8F994-3F43-B6B2-27DC-2BA65CDAD3E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749031" y="2039767"/>
            <a:ext cx="2973203" cy="29817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828A95-6D43-E388-3D4E-E5117E2A09F8}"/>
              </a:ext>
            </a:extLst>
          </p:cNvPr>
          <p:cNvSpPr txBox="1"/>
          <p:nvPr userDrawn="1"/>
        </p:nvSpPr>
        <p:spPr>
          <a:xfrm>
            <a:off x="2519931" y="5125179"/>
            <a:ext cx="292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29 Oct – 1 Nov, 2023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F11CDB-CD01-841A-69AB-B3D3A5872802}"/>
              </a:ext>
            </a:extLst>
          </p:cNvPr>
          <p:cNvSpPr txBox="1"/>
          <p:nvPr userDrawn="1"/>
        </p:nvSpPr>
        <p:spPr>
          <a:xfrm>
            <a:off x="6859483" y="5125179"/>
            <a:ext cx="2841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5-9 May, 2024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699D8C-C70E-FE1E-2A0F-D2D47884EE8D}"/>
              </a:ext>
            </a:extLst>
          </p:cNvPr>
          <p:cNvSpPr/>
          <p:nvPr userDrawn="1"/>
        </p:nvSpPr>
        <p:spPr>
          <a:xfrm>
            <a:off x="3183119" y="230806"/>
            <a:ext cx="5825762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Save the Dates</a:t>
            </a:r>
          </a:p>
        </p:txBody>
      </p:sp>
    </p:spTree>
    <p:extLst>
      <p:ext uri="{BB962C8B-B14F-4D97-AF65-F5344CB8AC3E}">
        <p14:creationId xmlns:p14="http://schemas.microsoft.com/office/powerpoint/2010/main" val="1126592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icture containing light, laser&#10;&#10;Description automatically generated">
            <a:extLst>
              <a:ext uri="{FF2B5EF4-FFF2-40B4-BE49-F238E27FC236}">
                <a16:creationId xmlns:a16="http://schemas.microsoft.com/office/drawing/2014/main" id="{55A89AA2-2C7D-F3B0-F912-82400D8189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078" y="0"/>
            <a:ext cx="11083844" cy="6858000"/>
          </a:xfrm>
          <a:prstGeom prst="rect">
            <a:avLst/>
          </a:prstGeom>
        </p:spPr>
      </p:pic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874FAA7-EB4D-5A79-909E-CB927AFCC6F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706" y="1955345"/>
            <a:ext cx="3702232" cy="212063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0141027-F066-B9AE-93FD-9C9448960CDB}"/>
              </a:ext>
            </a:extLst>
          </p:cNvPr>
          <p:cNvSpPr/>
          <p:nvPr userDrawn="1"/>
        </p:nvSpPr>
        <p:spPr>
          <a:xfrm>
            <a:off x="3177604" y="454155"/>
            <a:ext cx="5836791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Extended Q&amp;A</a:t>
            </a:r>
          </a:p>
        </p:txBody>
      </p:sp>
      <p:pic>
        <p:nvPicPr>
          <p:cNvPr id="11" name="Picture 10" descr="Patch My PC">
            <a:extLst>
              <a:ext uri="{FF2B5EF4-FFF2-40B4-BE49-F238E27FC236}">
                <a16:creationId xmlns:a16="http://schemas.microsoft.com/office/drawing/2014/main" id="{F837D305-2B1E-D93E-4951-99C287BF88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30" y="4855464"/>
            <a:ext cx="2517396" cy="1828800"/>
          </a:xfrm>
          <a:prstGeom prst="rect">
            <a:avLst/>
          </a:prstGeom>
        </p:spPr>
      </p:pic>
      <p:pic>
        <p:nvPicPr>
          <p:cNvPr id="13" name="Picture 12" descr="Adaptiva">
            <a:extLst>
              <a:ext uri="{FF2B5EF4-FFF2-40B4-BE49-F238E27FC236}">
                <a16:creationId xmlns:a16="http://schemas.microsoft.com/office/drawing/2014/main" id="{A777C97A-20FD-B88A-2F54-E9D359B26EF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415" y="5291519"/>
            <a:ext cx="1568545" cy="365760"/>
          </a:xfrm>
          <a:prstGeom prst="rect">
            <a:avLst/>
          </a:prstGeom>
        </p:spPr>
      </p:pic>
      <p:pic>
        <p:nvPicPr>
          <p:cNvPr id="17" name="Graphic 16" descr="2Pint Software">
            <a:extLst>
              <a:ext uri="{FF2B5EF4-FFF2-40B4-BE49-F238E27FC236}">
                <a16:creationId xmlns:a16="http://schemas.microsoft.com/office/drawing/2014/main" id="{67F8DDDD-DFAE-B059-F17D-48D5058DC49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35656" y="5325038"/>
            <a:ext cx="1194868" cy="298717"/>
          </a:xfrm>
          <a:prstGeom prst="rect">
            <a:avLst/>
          </a:prstGeom>
        </p:spPr>
      </p:pic>
      <p:pic>
        <p:nvPicPr>
          <p:cNvPr id="19" name="Picture 18" descr="Microsoft">
            <a:extLst>
              <a:ext uri="{FF2B5EF4-FFF2-40B4-BE49-F238E27FC236}">
                <a16:creationId xmlns:a16="http://schemas.microsoft.com/office/drawing/2014/main" id="{F1B0E5FC-C842-2CF5-F268-35CF4E989D6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220" y="4956590"/>
            <a:ext cx="2310575" cy="1035615"/>
          </a:xfrm>
          <a:prstGeom prst="rect">
            <a:avLst/>
          </a:prstGeom>
        </p:spPr>
      </p:pic>
      <p:pic>
        <p:nvPicPr>
          <p:cNvPr id="25" name="Picture 24" descr="A picture containing logo&#10;&#10;Description automatically generated">
            <a:extLst>
              <a:ext uri="{FF2B5EF4-FFF2-40B4-BE49-F238E27FC236}">
                <a16:creationId xmlns:a16="http://schemas.microsoft.com/office/drawing/2014/main" id="{79929C4D-B2BA-AF03-83C3-8650953C41FE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845" y="6103313"/>
            <a:ext cx="1658985" cy="402336"/>
          </a:xfrm>
          <a:prstGeom prst="rect">
            <a:avLst/>
          </a:prstGeom>
        </p:spPr>
      </p:pic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C704308-21F2-44A4-74D7-54F415FC6F36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406" y="6178426"/>
            <a:ext cx="1263474" cy="222709"/>
          </a:xfrm>
          <a:prstGeom prst="rect">
            <a:avLst/>
          </a:prstGeom>
        </p:spPr>
      </p:pic>
      <p:pic>
        <p:nvPicPr>
          <p:cNvPr id="4" name="Picture 3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3E4A1A8A-4BE9-B4FC-2B2B-E40F607BCD0E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738" y="6023901"/>
            <a:ext cx="531761" cy="531761"/>
          </a:xfrm>
          <a:prstGeom prst="rect">
            <a:avLst/>
          </a:prstGeom>
        </p:spPr>
      </p:pic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5FAC9FF6-3344-53B0-ED7E-28F6FA59D0B4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0491" y="5172921"/>
            <a:ext cx="2073349" cy="59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86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e light in the dark&#10;&#10;Description automatically generated with low confidence">
            <a:extLst>
              <a:ext uri="{FF2B5EF4-FFF2-40B4-BE49-F238E27FC236}">
                <a16:creationId xmlns:a16="http://schemas.microsoft.com/office/drawing/2014/main" id="{E490237C-99B3-4664-7462-6C4BF3FC73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2627"/>
            <a:ext cx="12192000" cy="5612369"/>
          </a:xfrm>
          <a:prstGeom prst="rect">
            <a:avLst/>
          </a:prstGeom>
        </p:spPr>
      </p:pic>
      <p:pic>
        <p:nvPicPr>
          <p:cNvPr id="6" name="Picture 5" descr="MMS Logo">
            <a:extLst>
              <a:ext uri="{FF2B5EF4-FFF2-40B4-BE49-F238E27FC236}">
                <a16:creationId xmlns:a16="http://schemas.microsoft.com/office/drawing/2014/main" id="{58B90811-A51E-65F2-5CD6-98D6CF9811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0F2FDBB-FB45-8FD2-5F71-DB342D5975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6859" y="1581880"/>
            <a:ext cx="270351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B765F7A9-F279-484D-0F3B-4BB46B514D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14594" y="1579653"/>
            <a:ext cx="2703513" cy="25384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6FE98B-7FAF-CBE0-DE78-7629C4DAC585}"/>
              </a:ext>
            </a:extLst>
          </p:cNvPr>
          <p:cNvSpPr/>
          <p:nvPr userDrawn="1"/>
        </p:nvSpPr>
        <p:spPr>
          <a:xfrm>
            <a:off x="4293904" y="195263"/>
            <a:ext cx="3604192" cy="1200329"/>
          </a:xfrm>
          <a:prstGeom prst="rect">
            <a:avLst/>
          </a:prstGeom>
          <a:noFill/>
        </p:spPr>
        <p:txBody>
          <a:bodyPr vert="horz" wrap="none" lIns="91440" tIns="45720" rIns="91440" bIns="45720">
            <a:spAutoFit/>
          </a:bodyPr>
          <a:lstStyle/>
          <a:p>
            <a:pPr algn="ctr"/>
            <a:r>
              <a:rPr lang="en-US" sz="7200" b="1" u="none" cap="none" spc="0" baseline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Speakers</a:t>
            </a:r>
          </a:p>
        </p:txBody>
      </p:sp>
      <p:pic>
        <p:nvPicPr>
          <p:cNvPr id="11" name="Graphic 10" descr="Radio microphone with solid fill">
            <a:extLst>
              <a:ext uri="{FF2B5EF4-FFF2-40B4-BE49-F238E27FC236}">
                <a16:creationId xmlns:a16="http://schemas.microsoft.com/office/drawing/2014/main" id="{081F717A-90EF-F96A-D83B-54E6307A315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59804" y="338227"/>
            <a:ext cx="914400" cy="914400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E8946D3-04F0-0641-9424-10E785AD73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39693" y="4206239"/>
            <a:ext cx="4572000" cy="457200"/>
          </a:xfrm>
        </p:spPr>
        <p:txBody>
          <a:bodyPr/>
          <a:lstStyle>
            <a:lvl1pPr marL="0" indent="0" algn="ctr">
              <a:buFontTx/>
              <a:buNone/>
              <a:defRPr b="1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Name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E852539-A3B0-BF16-FE8E-4CC8EFF8AC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68867" y="4206239"/>
            <a:ext cx="4572000" cy="457200"/>
          </a:xfrm>
        </p:spPr>
        <p:txBody>
          <a:bodyPr/>
          <a:lstStyle>
            <a:lvl1pPr marL="0" indent="0" algn="ctr">
              <a:buFontTx/>
              <a:buNone/>
              <a:defRPr b="1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Name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F8B8F0D3-A682-04D8-7E0B-F26D56163F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39693" y="5303520"/>
            <a:ext cx="4572000" cy="91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contact info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A3D27F1E-071E-F20C-9FA4-6FF3260A11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80307" y="5303520"/>
            <a:ext cx="4572000" cy="914400"/>
          </a:xfrm>
        </p:spPr>
        <p:txBody>
          <a:bodyPr/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contact info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725C257A-1E0B-90CB-FDAB-F164B5FB84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39693" y="4754880"/>
            <a:ext cx="4572000" cy="4572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1 info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F028274B-3D73-8DB7-57F5-8758A5761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80350" y="4754880"/>
            <a:ext cx="4572000" cy="4572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 2 info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3E2B6C-976C-B840-C89F-B4F3065660F9}"/>
              </a:ext>
            </a:extLst>
          </p:cNvPr>
          <p:cNvSpPr/>
          <p:nvPr userDrawn="1"/>
        </p:nvSpPr>
        <p:spPr>
          <a:xfrm>
            <a:off x="2286669" y="6401767"/>
            <a:ext cx="7618661" cy="25938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Can’t see our slides? Can’t hear? Need to repeat the question? Call us out!</a:t>
            </a:r>
          </a:p>
        </p:txBody>
      </p:sp>
    </p:spTree>
    <p:extLst>
      <p:ext uri="{BB962C8B-B14F-4D97-AF65-F5344CB8AC3E}">
        <p14:creationId xmlns:p14="http://schemas.microsoft.com/office/powerpoint/2010/main" val="2538939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F2B3F-34C9-5D81-3C0A-03B2A2A1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A0340-D9A2-712E-B180-06395325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MMS Logo">
            <a:extLst>
              <a:ext uri="{FF2B5EF4-FFF2-40B4-BE49-F238E27FC236}">
                <a16:creationId xmlns:a16="http://schemas.microsoft.com/office/drawing/2014/main" id="{B20E1BA0-F24A-EC19-2D43-C2AEF38D6F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3F5F04C-5E3E-333C-217E-CEBF980C8D1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464" y="1258200"/>
            <a:ext cx="11838562" cy="645279"/>
          </a:xfrm>
          <a:prstGeom prst="rect">
            <a:avLst/>
          </a:prstGeom>
        </p:spPr>
      </p:pic>
      <p:pic>
        <p:nvPicPr>
          <p:cNvPr id="10" name="Picture 9" descr="A bright light in the dark&#10;&#10;Description automatically generated with low confidence">
            <a:extLst>
              <a:ext uri="{FF2B5EF4-FFF2-40B4-BE49-F238E27FC236}">
                <a16:creationId xmlns:a16="http://schemas.microsoft.com/office/drawing/2014/main" id="{72D0BEF5-391D-B1DB-EA26-EB0B2AE1A14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890"/>
            <a:ext cx="12192000" cy="54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940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tove&#10;&#10;Description automatically generated">
            <a:extLst>
              <a:ext uri="{FF2B5EF4-FFF2-40B4-BE49-F238E27FC236}">
                <a16:creationId xmlns:a16="http://schemas.microsoft.com/office/drawing/2014/main" id="{57BE92C4-FAA5-2D31-F680-4157A38FAA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5404"/>
            <a:ext cx="12192000" cy="63471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0F2B3F-34C9-5D81-3C0A-03B2A2A1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A0340-D9A2-712E-B180-06395325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MMS Logo">
            <a:extLst>
              <a:ext uri="{FF2B5EF4-FFF2-40B4-BE49-F238E27FC236}">
                <a16:creationId xmlns:a16="http://schemas.microsoft.com/office/drawing/2014/main" id="{B20E1BA0-F24A-EC19-2D43-C2AEF38D6F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3F5F04C-5E3E-333C-217E-CEBF980C8D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464" y="1258200"/>
            <a:ext cx="11838562" cy="6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65EE4-0A4A-2B2C-119B-2F341C13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11DF5D-CB3B-BA76-1722-DD0D7E780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A94F116-969A-0346-AE10-98CF6F785B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8" name="Picture 7" descr="A picture containing furniture, curtain&#10;&#10;Description automatically generated">
            <a:extLst>
              <a:ext uri="{FF2B5EF4-FFF2-40B4-BE49-F238E27FC236}">
                <a16:creationId xmlns:a16="http://schemas.microsoft.com/office/drawing/2014/main" id="{3AC1A3A1-7EDB-D367-2230-49C5F099A5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379" y="0"/>
            <a:ext cx="96072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95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ight&#10;&#10;Description automatically generated">
            <a:extLst>
              <a:ext uri="{FF2B5EF4-FFF2-40B4-BE49-F238E27FC236}">
                <a16:creationId xmlns:a16="http://schemas.microsoft.com/office/drawing/2014/main" id="{5110E348-D1E5-9CDA-595A-F6384884FE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39" y="0"/>
            <a:ext cx="1100232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665EE4-0A4A-2B2C-119B-2F341C13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408" y="1700011"/>
            <a:ext cx="7933041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11DF5D-CB3B-BA76-1722-DD0D7E780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4408" y="4579736"/>
            <a:ext cx="793304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MMS Logo">
            <a:extLst>
              <a:ext uri="{FF2B5EF4-FFF2-40B4-BE49-F238E27FC236}">
                <a16:creationId xmlns:a16="http://schemas.microsoft.com/office/drawing/2014/main" id="{7A94F116-969A-0346-AE10-98CF6F785B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F6BDD6-65D1-E9C5-ACC8-28AEF699CDAA}"/>
              </a:ext>
            </a:extLst>
          </p:cNvPr>
          <p:cNvSpPr/>
          <p:nvPr userDrawn="1"/>
        </p:nvSpPr>
        <p:spPr>
          <a:xfrm>
            <a:off x="1173627" y="2090755"/>
            <a:ext cx="1661993" cy="3376886"/>
          </a:xfrm>
          <a:prstGeom prst="rect">
            <a:avLst/>
          </a:prstGeom>
          <a:noFill/>
        </p:spPr>
        <p:txBody>
          <a:bodyPr vert="vert270" wrap="none" lIns="91440" tIns="45720" rIns="91440" bIns="45720">
            <a:spAutoFit/>
          </a:bodyPr>
          <a:lstStyle/>
          <a:p>
            <a:pPr algn="ctr"/>
            <a:r>
              <a:rPr lang="en-US" sz="9600" b="1" u="none" cap="none" spc="0" baseline="0" dirty="0">
                <a:ln w="0"/>
                <a:solidFill>
                  <a:schemeClr val="bg1">
                    <a:alpha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0278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2CA98-158E-037A-C94E-E38DC5348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AACDB-B0A5-F82A-E06F-F66C4B0C2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98060"/>
            <a:ext cx="5181600" cy="46789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F707E-1F23-C8BE-85CC-91A13D768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98060"/>
            <a:ext cx="5181600" cy="46789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MMS Logo">
            <a:extLst>
              <a:ext uri="{FF2B5EF4-FFF2-40B4-BE49-F238E27FC236}">
                <a16:creationId xmlns:a16="http://schemas.microsoft.com/office/drawing/2014/main" id="{2A1EA3AB-2287-A909-3F79-BFFF9117BF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004620A-8B56-621C-CE78-C55792A93B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464" y="1258200"/>
            <a:ext cx="11838562" cy="645279"/>
          </a:xfrm>
          <a:prstGeom prst="rect">
            <a:avLst/>
          </a:prstGeom>
        </p:spPr>
      </p:pic>
      <p:pic>
        <p:nvPicPr>
          <p:cNvPr id="6" name="Picture 5" descr="A bright light in the dark&#10;&#10;Description automatically generated with low confidence">
            <a:extLst>
              <a:ext uri="{FF2B5EF4-FFF2-40B4-BE49-F238E27FC236}">
                <a16:creationId xmlns:a16="http://schemas.microsoft.com/office/drawing/2014/main" id="{2A8CA218-DE68-3044-6BDB-9FB17BCF394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890"/>
            <a:ext cx="12192000" cy="54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81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43FC6-9D49-7EE7-65B3-940E59809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7955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AD4CF-A6B7-AD69-E2EF-D5CF1E53C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15787"/>
            <a:ext cx="5157787" cy="4852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8C1A2-5CFB-9DDA-598C-3D6E4DB53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091448"/>
            <a:ext cx="5157787" cy="4098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D7FFAF-6DE1-D7D2-9D0C-7DA4C9320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15787"/>
            <a:ext cx="5183188" cy="4852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BCB2A-881F-6F25-A415-DE218744AF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91448"/>
            <a:ext cx="5183188" cy="4098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 descr="MMS Logo">
            <a:extLst>
              <a:ext uri="{FF2B5EF4-FFF2-40B4-BE49-F238E27FC236}">
                <a16:creationId xmlns:a16="http://schemas.microsoft.com/office/drawing/2014/main" id="{A3D86560-F6A7-2176-B497-5661E33D25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21359E03-5C70-33E3-CD0F-EA5EAB227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464" y="1258200"/>
            <a:ext cx="11838562" cy="645279"/>
          </a:xfrm>
          <a:prstGeom prst="rect">
            <a:avLst/>
          </a:prstGeom>
        </p:spPr>
      </p:pic>
      <p:pic>
        <p:nvPicPr>
          <p:cNvPr id="8" name="Picture 7" descr="A bright light in the dark&#10;&#10;Description automatically generated with low confidence">
            <a:extLst>
              <a:ext uri="{FF2B5EF4-FFF2-40B4-BE49-F238E27FC236}">
                <a16:creationId xmlns:a16="http://schemas.microsoft.com/office/drawing/2014/main" id="{C88F1D33-ECBC-EB1F-4B61-92090494B52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890"/>
            <a:ext cx="12192000" cy="54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88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19ACD-72B3-1EDF-3267-2C3F86B84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 descr="MMS Logo">
            <a:extLst>
              <a:ext uri="{FF2B5EF4-FFF2-40B4-BE49-F238E27FC236}">
                <a16:creationId xmlns:a16="http://schemas.microsoft.com/office/drawing/2014/main" id="{58B90811-A51E-65F2-5CD6-98D6CF9811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625" y="5930596"/>
            <a:ext cx="1596375" cy="9144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2E1CD3F-6E26-737A-C882-D9F7FE0E9F3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464" y="1258200"/>
            <a:ext cx="11838562" cy="645279"/>
          </a:xfrm>
          <a:prstGeom prst="rect">
            <a:avLst/>
          </a:prstGeom>
        </p:spPr>
      </p:pic>
      <p:pic>
        <p:nvPicPr>
          <p:cNvPr id="4" name="Picture 3" descr="A bright light in the dark&#10;&#10;Description automatically generated with low confidence">
            <a:extLst>
              <a:ext uri="{FF2B5EF4-FFF2-40B4-BE49-F238E27FC236}">
                <a16:creationId xmlns:a16="http://schemas.microsoft.com/office/drawing/2014/main" id="{8A26E6CD-9A83-BF2B-8D84-D95DCB337E5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890"/>
            <a:ext cx="12192000" cy="54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61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65651-282E-586C-B06B-5DB5D9944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13A01-90A4-D2D1-24E8-69DD5F534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07787"/>
            <a:ext cx="10515600" cy="4669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12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51" r:id="rId5"/>
    <p:sldLayoutId id="2147483659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63" r:id="rId13"/>
    <p:sldLayoutId id="214748366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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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owershellgallery.com/packages/MSAL.PS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3B669-2341-DF39-C682-5CB4698790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POWERSHELL + MSAL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06C1F-6D02-FA11-F860-B05CFAC0C1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(Almost) Everything you need to know about authenticating to Azure.</a:t>
            </a:r>
          </a:p>
        </p:txBody>
      </p:sp>
    </p:spTree>
    <p:extLst>
      <p:ext uri="{BB962C8B-B14F-4D97-AF65-F5344CB8AC3E}">
        <p14:creationId xmlns:p14="http://schemas.microsoft.com/office/powerpoint/2010/main" val="4018952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6BC2B6-AE2C-3E1D-788D-592ABCDC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 based authentication.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050AF-7D60-7B16-0E17-6467A67E5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left your client secret in your source code… didn’t you?</a:t>
            </a:r>
          </a:p>
        </p:txBody>
      </p:sp>
    </p:spTree>
    <p:extLst>
      <p:ext uri="{BB962C8B-B14F-4D97-AF65-F5344CB8AC3E}">
        <p14:creationId xmlns:p14="http://schemas.microsoft.com/office/powerpoint/2010/main" val="1779484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6BC2B6-AE2C-3E1D-788D-592ABCDC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Managed identities and authentication.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050AF-7D60-7B16-0E17-6467A67E5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Galaxy brain time.</a:t>
            </a:r>
          </a:p>
        </p:txBody>
      </p:sp>
    </p:spTree>
    <p:extLst>
      <p:ext uri="{BB962C8B-B14F-4D97-AF65-F5344CB8AC3E}">
        <p14:creationId xmlns:p14="http://schemas.microsoft.com/office/powerpoint/2010/main" val="3767454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6BC2B6-AE2C-3E1D-788D-592ABCDC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Showing off with MSAL.PS.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050AF-7D60-7B16-0E17-6467A67E5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your colleagues hate you by being smarter than them.</a:t>
            </a:r>
          </a:p>
        </p:txBody>
      </p:sp>
    </p:spTree>
    <p:extLst>
      <p:ext uri="{BB962C8B-B14F-4D97-AF65-F5344CB8AC3E}">
        <p14:creationId xmlns:p14="http://schemas.microsoft.com/office/powerpoint/2010/main" val="2881696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C68930-3139-A8F7-E01D-4BD443990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1B598A-CB65-7993-3FCF-42623BB7A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Authentication isn’t really that hard.</a:t>
            </a:r>
          </a:p>
          <a:p>
            <a:r>
              <a:rPr lang="en-US" dirty="0"/>
              <a:t>You are already using MFA – so we don’t need to remind you about that.</a:t>
            </a:r>
          </a:p>
          <a:p>
            <a:r>
              <a:rPr lang="en-US" dirty="0"/>
              <a:t>Certificates aren’t scary – use them for production workloads.</a:t>
            </a:r>
          </a:p>
          <a:p>
            <a:r>
              <a:rPr lang="en-US" dirty="0"/>
              <a:t>Managed Identities are cool – if you can, use them.</a:t>
            </a:r>
          </a:p>
          <a:p>
            <a:r>
              <a:rPr lang="en-US" dirty="0"/>
              <a:t>PowerShell makes all of this comically simple – learn it, love it, use it all the time.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382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5781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8444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B68CD-CB12-32EF-1CFE-54C294C3E9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Ben Reader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E5CAD-23FE-A4D7-B096-3334A7D79C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Ben Whitmore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6485DDC-10A4-A946-6EE8-700508002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@powers_hell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C71F19-CB0D-6056-8B2E-7670D5A913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 @byteben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280E57-51A9-979B-C838-5F016A209FD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/>
              <a:t>Code monkey, Patch My PC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7177573-C298-FAF8-2140-0326B263D0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Handsome guy, Patch My PC</a:t>
            </a:r>
          </a:p>
        </p:txBody>
      </p:sp>
      <p:pic>
        <p:nvPicPr>
          <p:cNvPr id="17" name="Picture 16" descr="A picture containing ax, silhouette, vector graphics&#10;&#10;Description automatically generated">
            <a:extLst>
              <a:ext uri="{FF2B5EF4-FFF2-40B4-BE49-F238E27FC236}">
                <a16:creationId xmlns:a16="http://schemas.microsoft.com/office/drawing/2014/main" id="{D6325788-95BD-231B-1C1F-CB98DC47F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594" y="5278347"/>
            <a:ext cx="514350" cy="457200"/>
          </a:xfrm>
          <a:prstGeom prst="rect">
            <a:avLst/>
          </a:prstGeom>
        </p:spPr>
      </p:pic>
      <p:pic>
        <p:nvPicPr>
          <p:cNvPr id="18" name="Picture 17" descr="A picture containing ax, silhouette, vector graphics&#10;&#10;Description automatically generated">
            <a:extLst>
              <a:ext uri="{FF2B5EF4-FFF2-40B4-BE49-F238E27FC236}">
                <a16:creationId xmlns:a16="http://schemas.microsoft.com/office/drawing/2014/main" id="{EC8A4FE7-F42A-5D6E-5813-97962B566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250" y="5278347"/>
            <a:ext cx="514350" cy="457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BC10A11-33CC-CEAB-97F0-234BE741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067" y="1579653"/>
            <a:ext cx="1727252" cy="266266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7FCE3C-30B9-76B7-E9E5-68FC69F90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9696" y="1579653"/>
            <a:ext cx="1553222" cy="266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82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D73D28-962F-8E43-5907-544A140D2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Death by slides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30A130-0D00-7790-26E9-044787E64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(a joke by B1)</a:t>
            </a:r>
          </a:p>
        </p:txBody>
      </p:sp>
    </p:spTree>
    <p:extLst>
      <p:ext uri="{BB962C8B-B14F-4D97-AF65-F5344CB8AC3E}">
        <p14:creationId xmlns:p14="http://schemas.microsoft.com/office/powerpoint/2010/main" val="2279942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54686-E403-224A-570D-6AD1962FE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7C443-A519-CA6C-F515-F098DE1D8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Authentication seems hard… Why?</a:t>
            </a:r>
          </a:p>
          <a:p>
            <a:r>
              <a:rPr lang="en-US" dirty="0"/>
              <a:t>What tools exist to make authentication… not seem hard?</a:t>
            </a:r>
          </a:p>
          <a:p>
            <a:r>
              <a:rPr lang="en-US" dirty="0"/>
              <a:t>Authentication + MFA</a:t>
            </a:r>
          </a:p>
          <a:p>
            <a:r>
              <a:rPr lang="en-US" dirty="0"/>
              <a:t>What the hell is an auth token?</a:t>
            </a:r>
          </a:p>
          <a:p>
            <a:r>
              <a:rPr lang="en-US" dirty="0"/>
              <a:t>HELP! My device doesn’t have a keyboard (Device Code Authentication)</a:t>
            </a:r>
          </a:p>
          <a:p>
            <a:r>
              <a:rPr lang="en-US" dirty="0"/>
              <a:t>Passwords are stupid – or how to learn to love client secrets…</a:t>
            </a:r>
          </a:p>
          <a:p>
            <a:r>
              <a:rPr lang="en-US" dirty="0"/>
              <a:t>Client secrets are stupid – stop being scared of certificates…</a:t>
            </a:r>
          </a:p>
          <a:p>
            <a:r>
              <a:rPr lang="en-US" dirty="0"/>
              <a:t>Credentials are stupid – just use managed identities!</a:t>
            </a:r>
          </a:p>
          <a:p>
            <a:r>
              <a:rPr lang="en-US" dirty="0"/>
              <a:t>Extra credit?????</a:t>
            </a:r>
          </a:p>
        </p:txBody>
      </p:sp>
    </p:spTree>
    <p:extLst>
      <p:ext uri="{BB962C8B-B14F-4D97-AF65-F5344CB8AC3E}">
        <p14:creationId xmlns:p14="http://schemas.microsoft.com/office/powerpoint/2010/main" val="2692478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6BC2B6-AE2C-3E1D-788D-592ABCDC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authentication.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050AF-7D60-7B16-0E17-6467A67E5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(raw dogging the internet)</a:t>
            </a:r>
          </a:p>
        </p:txBody>
      </p:sp>
    </p:spTree>
    <p:extLst>
      <p:ext uri="{BB962C8B-B14F-4D97-AF65-F5344CB8AC3E}">
        <p14:creationId xmlns:p14="http://schemas.microsoft.com/office/powerpoint/2010/main" val="2998567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C68930-3139-A8F7-E01D-4BD443990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</a:t>
            </a:r>
            <a:r>
              <a:rPr lang="en-US" dirty="0" err="1"/>
              <a:t>Reqs</a:t>
            </a:r>
            <a:r>
              <a:rPr lang="en-US" dirty="0"/>
              <a:t> to make our lives better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1B598A-CB65-7993-3FCF-42623BB7A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VS Code // Windows Terminal.</a:t>
            </a:r>
          </a:p>
          <a:p>
            <a:r>
              <a:rPr lang="en-US" dirty="0"/>
              <a:t>PowerShell 5 ( or PowerShell 7 if you are cool – YOU ARE COOL).</a:t>
            </a:r>
          </a:p>
          <a:p>
            <a:r>
              <a:rPr lang="en-US" dirty="0"/>
              <a:t>MSAL.PS </a:t>
            </a:r>
          </a:p>
          <a:p>
            <a:pPr lvl="1"/>
            <a:r>
              <a:rPr lang="en-US" dirty="0"/>
              <a:t>“Install-Module MSAL.PS”</a:t>
            </a:r>
          </a:p>
          <a:p>
            <a:pPr lvl="1"/>
            <a:r>
              <a:rPr lang="en-US" dirty="0">
                <a:hlinkClick r:id="rId2"/>
              </a:rPr>
              <a:t>https://www.powershellgallery.com/packages/MSAL.PS</a:t>
            </a:r>
            <a:endParaRPr lang="en-US" dirty="0"/>
          </a:p>
          <a:p>
            <a:r>
              <a:rPr lang="en-US" dirty="0"/>
              <a:t>THAT’S 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134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6BC2B6-AE2C-3E1D-788D-592ABCDC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authentication.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050AF-7D60-7B16-0E17-6467A67E5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an auth token the MSAL.PS way.</a:t>
            </a:r>
          </a:p>
        </p:txBody>
      </p:sp>
    </p:spTree>
    <p:extLst>
      <p:ext uri="{BB962C8B-B14F-4D97-AF65-F5344CB8AC3E}">
        <p14:creationId xmlns:p14="http://schemas.microsoft.com/office/powerpoint/2010/main" val="904378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6BC2B6-AE2C-3E1D-788D-592ABCDC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 code authentication.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050AF-7D60-7B16-0E17-6467A67E5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 how to authenticate to Graph on your TV…?</a:t>
            </a:r>
          </a:p>
        </p:txBody>
      </p:sp>
    </p:spTree>
    <p:extLst>
      <p:ext uri="{BB962C8B-B14F-4D97-AF65-F5344CB8AC3E}">
        <p14:creationId xmlns:p14="http://schemas.microsoft.com/office/powerpoint/2010/main" val="2441421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6BC2B6-AE2C-3E1D-788D-592ABCDC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Non-Interactive Authentication.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050AF-7D60-7B16-0E17-6467A67E5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Stop being paid to do busy work and make computers work for you… or something…</a:t>
            </a:r>
          </a:p>
        </p:txBody>
      </p:sp>
    </p:spTree>
    <p:extLst>
      <p:ext uri="{BB962C8B-B14F-4D97-AF65-F5344CB8AC3E}">
        <p14:creationId xmlns:p14="http://schemas.microsoft.com/office/powerpoint/2010/main" val="3443064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MS">
      <a:dk1>
        <a:sysClr val="windowText" lastClr="000000"/>
      </a:dk1>
      <a:lt1>
        <a:sysClr val="window" lastClr="FFFFFF"/>
      </a:lt1>
      <a:dk2>
        <a:srgbClr val="394385"/>
      </a:dk2>
      <a:lt2>
        <a:srgbClr val="E7E6E6"/>
      </a:lt2>
      <a:accent1>
        <a:srgbClr val="FF0000"/>
      </a:accent1>
      <a:accent2>
        <a:srgbClr val="036485"/>
      </a:accent2>
      <a:accent3>
        <a:srgbClr val="070385"/>
      </a:accent3>
      <a:accent4>
        <a:srgbClr val="710385"/>
      </a:accent4>
      <a:accent5>
        <a:srgbClr val="850310"/>
      </a:accent5>
      <a:accent6>
        <a:srgbClr val="69800A"/>
      </a:accent6>
      <a:hlink>
        <a:srgbClr val="A38637"/>
      </a:hlink>
      <a:folHlink>
        <a:srgbClr val="A3863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28D53C12-7287-433D-BCED-4AFAE7BFC991}" vid="{15EB0590-B11D-4595-A9B7-205FD9E4DF4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6787FB9552CF40BFF026EAAC52FBCA" ma:contentTypeVersion="18" ma:contentTypeDescription="Create a new document." ma:contentTypeScope="" ma:versionID="1683e0f48315e88811cafb8ea3cf965d">
  <xsd:schema xmlns:xsd="http://www.w3.org/2001/XMLSchema" xmlns:xs="http://www.w3.org/2001/XMLSchema" xmlns:p="http://schemas.microsoft.com/office/2006/metadata/properties" xmlns:ns2="0f628621-369a-46c7-83bd-de17ca407533" xmlns:ns3="994c1987-0261-432a-b2ef-a9da39f1b5e2" targetNamespace="http://schemas.microsoft.com/office/2006/metadata/properties" ma:root="true" ma:fieldsID="a1218619feb0f8467992b34858ce2bdd" ns2:_="" ns3:_="">
    <xsd:import namespace="0f628621-369a-46c7-83bd-de17ca407533"/>
    <xsd:import namespace="994c1987-0261-432a-b2ef-a9da39f1b5e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628621-369a-46c7-83bd-de17ca40753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  <xsd:element name="TaxCatchAll" ma:index="23" nillable="true" ma:displayName="Taxonomy Catch All Column" ma:hidden="true" ma:list="{373337a8-41f0-47ae-895f-b179ccc8878d}" ma:internalName="TaxCatchAll" ma:showField="CatchAllData" ma:web="0f628621-369a-46c7-83bd-de17ca4075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4c1987-0261-432a-b2ef-a9da39f1b5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04f3eb32-8128-4a7e-868e-0456b78e6ea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B99CDF-4DD1-4BCA-94A9-937C9978E90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A3442F5-7313-42C3-80C5-060E65E825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628621-369a-46c7-83bd-de17ca407533"/>
    <ds:schemaRef ds:uri="994c1987-0261-432a-b2ef-a9da39f1b5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MMS2023atMOA</Template>
  <TotalTime>33</TotalTime>
  <Words>344</Words>
  <Application>Microsoft Office PowerPoint</Application>
  <PresentationFormat>Widescreen</PresentationFormat>
  <Paragraphs>47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Office Theme</vt:lpstr>
      <vt:lpstr>POWERSHELL + MSAL</vt:lpstr>
      <vt:lpstr>PowerPoint Presentation</vt:lpstr>
      <vt:lpstr>Death by slides</vt:lpstr>
      <vt:lpstr>Summary time</vt:lpstr>
      <vt:lpstr>Basic authentication.</vt:lpstr>
      <vt:lpstr>Pre-Reqs to make our lives better</vt:lpstr>
      <vt:lpstr>Interactive authentication.</vt:lpstr>
      <vt:lpstr>Device code authentication.</vt:lpstr>
      <vt:lpstr>Non-Interactive Authentication.</vt:lpstr>
      <vt:lpstr>Certificate based authentication.</vt:lpstr>
      <vt:lpstr>Managed identities and authentication.</vt:lpstr>
      <vt:lpstr>Showing off with MSAL.PS.</vt:lpstr>
      <vt:lpstr>Summary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+ MSAL</dc:title>
  <dc:creator>Ben Reader</dc:creator>
  <cp:lastModifiedBy>Ben Reader</cp:lastModifiedBy>
  <cp:revision>2</cp:revision>
  <dcterms:created xsi:type="dcterms:W3CDTF">2023-04-08T07:31:56Z</dcterms:created>
  <dcterms:modified xsi:type="dcterms:W3CDTF">2023-04-08T08:05:09Z</dcterms:modified>
</cp:coreProperties>
</file>

<file path=docProps/thumbnail.jpeg>
</file>